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9" r:id="rId2"/>
    <p:sldId id="355" r:id="rId3"/>
    <p:sldId id="418" r:id="rId4"/>
    <p:sldId id="362" r:id="rId5"/>
    <p:sldId id="407" r:id="rId6"/>
    <p:sldId id="417" r:id="rId7"/>
    <p:sldId id="395" r:id="rId8"/>
    <p:sldId id="420" r:id="rId9"/>
    <p:sldId id="367" r:id="rId10"/>
    <p:sldId id="410" r:id="rId11"/>
    <p:sldId id="424" r:id="rId12"/>
    <p:sldId id="421" r:id="rId13"/>
    <p:sldId id="422" r:id="rId14"/>
    <p:sldId id="423" r:id="rId15"/>
    <p:sldId id="412" r:id="rId16"/>
    <p:sldId id="419" r:id="rId17"/>
    <p:sldId id="352" r:id="rId18"/>
    <p:sldId id="425" r:id="rId19"/>
    <p:sldId id="427" r:id="rId20"/>
    <p:sldId id="426" r:id="rId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1B"/>
    <a:srgbClr val="62BDB6"/>
    <a:srgbClr val="FFE500"/>
    <a:srgbClr val="404041"/>
    <a:srgbClr val="0000FF"/>
    <a:srgbClr val="E9EDF4"/>
    <a:srgbClr val="D0D8E8"/>
    <a:srgbClr val="1F497D"/>
    <a:srgbClr val="50719A"/>
    <a:srgbClr val="16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53" autoAdjust="0"/>
  </p:normalViewPr>
  <p:slideViewPr>
    <p:cSldViewPr>
      <p:cViewPr varScale="1">
        <p:scale>
          <a:sx n="74" d="100"/>
          <a:sy n="74" d="100"/>
        </p:scale>
        <p:origin x="-169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317D0-DFD4-4C6F-BCAD-7E12D47B3CC9}" type="datetimeFigureOut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68606-A99E-4ECE-93C1-885E0B8ED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2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4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4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58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2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9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동작방식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 smtClean="0"/>
              <a:t>    http://i5on9i.blogspot.kr/2016/07/firebase-cloud-message.html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(1) </a:t>
            </a:r>
            <a:r>
              <a:rPr lang="ko-KR" altLang="en-US" sz="1200" dirty="0" smtClean="0"/>
              <a:t>먼저 </a:t>
            </a:r>
            <a:r>
              <a:rPr lang="en-US" altLang="ko-KR" sz="1200" dirty="0" smtClean="0"/>
              <a:t>client 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push(FCM message) </a:t>
            </a:r>
            <a:r>
              <a:rPr lang="ko-KR" altLang="en-US" sz="1200" dirty="0" smtClean="0"/>
              <a:t>를 받기 위해서는 </a:t>
            </a:r>
            <a:r>
              <a:rPr lang="en-US" altLang="ko-KR" sz="1200" dirty="0" smtClean="0"/>
              <a:t>client(app) 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FCM(connection server) </a:t>
            </a:r>
            <a:r>
              <a:rPr lang="ko-KR" altLang="en-US" sz="1200" dirty="0" smtClean="0"/>
              <a:t>에 등록해야 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(2) 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registration token </a:t>
            </a:r>
            <a:r>
              <a:rPr lang="ko-KR" altLang="en-US" sz="1200" dirty="0" smtClean="0"/>
              <a:t>을 받으면</a:t>
            </a:r>
            <a:r>
              <a:rPr lang="en-US" altLang="ko-KR" sz="1200" dirty="0" smtClean="0"/>
              <a:t>, </a:t>
            </a:r>
            <a:r>
              <a:rPr lang="en-US" altLang="ko-KR" sz="1200" dirty="0" err="1" smtClean="0"/>
              <a:t>FirebaseInstanceIdService.onTokenRefresh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가 호출되는데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여기서 이 </a:t>
            </a:r>
            <a:r>
              <a:rPr lang="en-US" altLang="ko-KR" sz="1200" dirty="0" smtClean="0"/>
              <a:t>token 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app server </a:t>
            </a:r>
            <a:r>
              <a:rPr lang="ko-KR" altLang="en-US" sz="1200" dirty="0" smtClean="0"/>
              <a:t>로 보내주면 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 (3) app server </a:t>
            </a:r>
            <a:r>
              <a:rPr lang="ko-KR" altLang="en-US" sz="1200" dirty="0" smtClean="0"/>
              <a:t>는 이 </a:t>
            </a:r>
            <a:r>
              <a:rPr lang="en-US" altLang="ko-KR" sz="1200" dirty="0" smtClean="0"/>
              <a:t>registration token </a:t>
            </a:r>
            <a:r>
              <a:rPr lang="ko-KR" altLang="en-US" sz="1200" dirty="0" smtClean="0"/>
              <a:t>을 갖고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나중에 </a:t>
            </a:r>
            <a:r>
              <a:rPr lang="en-US" altLang="ko-KR" sz="1200" dirty="0" smtClean="0"/>
              <a:t>push </a:t>
            </a:r>
            <a:r>
              <a:rPr lang="ko-KR" altLang="en-US" sz="1200" dirty="0" smtClean="0"/>
              <a:t>를 날릴 때 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누구</a:t>
            </a:r>
            <a:r>
              <a:rPr lang="en-US" altLang="ko-KR" sz="1200" dirty="0" smtClean="0"/>
              <a:t>'</a:t>
            </a:r>
            <a:r>
              <a:rPr lang="ko-KR" altLang="en-US" sz="1200" dirty="0" smtClean="0"/>
              <a:t>에게 날릴지를 </a:t>
            </a:r>
            <a:r>
              <a:rPr lang="en-US" altLang="ko-KR" sz="1200" dirty="0" smtClean="0"/>
              <a:t>FCM connection server </a:t>
            </a:r>
            <a:r>
              <a:rPr lang="ko-KR" altLang="en-US" sz="1200" dirty="0" smtClean="0"/>
              <a:t>에게 알려줘야 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때 이 </a:t>
            </a:r>
            <a:r>
              <a:rPr lang="en-US" altLang="ko-KR" sz="1200" dirty="0" smtClean="0"/>
              <a:t>token </a:t>
            </a:r>
            <a:r>
              <a:rPr lang="ko-KR" altLang="en-US" sz="1200" dirty="0" smtClean="0"/>
              <a:t>을 사용하게 된다</a:t>
            </a:r>
            <a:r>
              <a:rPr lang="en-US" altLang="ko-KR" sz="1200" dirty="0" smtClean="0"/>
              <a:t>.</a:t>
            </a:r>
            <a:endParaRPr lang="ko-KR" altLang="en-US" sz="1200" b="1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 FCM,</a:t>
            </a:r>
            <a:r>
              <a:rPr lang="en-US" altLang="ko-KR" baseline="0" dirty="0" smtClean="0"/>
              <a:t> GCM</a:t>
            </a:r>
            <a:r>
              <a:rPr lang="ko-KR" altLang="en-US" baseline="0" dirty="0" smtClean="0"/>
              <a:t>의 차이점 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https://joshua1988.github.io/web_dev/fcm-gcm-difference/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Fcm</a:t>
            </a:r>
            <a:r>
              <a:rPr lang="ko-KR" altLang="en-US" dirty="0" smtClean="0"/>
              <a:t>을 사용한 이유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App</a:t>
            </a:r>
            <a:r>
              <a:rPr lang="ko-KR" altLang="en-US" dirty="0" smtClean="0"/>
              <a:t>이 백그라운드 상태에서도 알림을 받기 위해서</a:t>
            </a:r>
            <a:r>
              <a:rPr lang="ko-KR" altLang="en-US" baseline="0" dirty="0" smtClean="0"/>
              <a:t> 보통 </a:t>
            </a:r>
            <a:r>
              <a:rPr lang="en-US" altLang="ko-KR" baseline="0" dirty="0" smtClean="0"/>
              <a:t>service </a:t>
            </a:r>
            <a:r>
              <a:rPr lang="ko-KR" altLang="en-US" baseline="0" dirty="0" smtClean="0"/>
              <a:t>를 사용하여 구현하는데</a:t>
            </a:r>
            <a:r>
              <a:rPr lang="en-US" altLang="ko-KR" baseline="0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smtClean="0"/>
              <a:t>service</a:t>
            </a:r>
            <a:r>
              <a:rPr lang="ko-KR" altLang="en-US" baseline="0" dirty="0" smtClean="0"/>
              <a:t>는 백그라운드에서도 </a:t>
            </a:r>
            <a:r>
              <a:rPr lang="ko-KR" altLang="en-US" baseline="0" dirty="0" err="1" smtClean="0"/>
              <a:t>계속돌기</a:t>
            </a:r>
            <a:r>
              <a:rPr lang="ko-KR" altLang="en-US" baseline="0" dirty="0" smtClean="0"/>
              <a:t> 때문에 배터리 소모가 다소 크다는 문제점이 있다</a:t>
            </a:r>
            <a:r>
              <a:rPr lang="en-US" altLang="ko-KR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 smtClean="0"/>
              <a:t>반면에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fcm</a:t>
            </a:r>
            <a:r>
              <a:rPr lang="ko-KR" altLang="en-US" baseline="0" dirty="0" smtClean="0"/>
              <a:t>은</a:t>
            </a:r>
            <a:r>
              <a:rPr lang="en-US" altLang="ko-KR" baseline="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err="1" smtClean="0"/>
              <a:t>Fcm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단말기를 등록하고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 서버에서 </a:t>
            </a:r>
            <a:r>
              <a:rPr lang="en-US" altLang="ko-KR" baseline="0" dirty="0" err="1" smtClean="0"/>
              <a:t>fcm</a:t>
            </a:r>
            <a:r>
              <a:rPr lang="ko-KR" altLang="en-US" baseline="0" dirty="0" smtClean="0"/>
              <a:t>서버로 신호를 보내면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 err="1" smtClean="0"/>
              <a:t>Fcm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어플로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noti</a:t>
            </a:r>
            <a:r>
              <a:rPr lang="ko-KR" altLang="en-US" baseline="0" dirty="0" smtClean="0"/>
              <a:t>를 보내게 되면</a:t>
            </a:r>
            <a:r>
              <a:rPr lang="en-US" altLang="ko-KR" baseline="0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 smtClean="0"/>
              <a:t>그때 딱 </a:t>
            </a:r>
            <a:r>
              <a:rPr lang="en-US" altLang="ko-KR" baseline="0" dirty="0" smtClean="0"/>
              <a:t>wake up</a:t>
            </a:r>
            <a:r>
              <a:rPr lang="ko-KR" altLang="en-US" baseline="0" dirty="0" err="1" smtClean="0"/>
              <a:t>되서</a:t>
            </a:r>
            <a:r>
              <a:rPr lang="ko-KR" altLang="en-US" baseline="0" dirty="0" smtClean="0"/>
              <a:t> 작동하는 원리라 </a:t>
            </a:r>
            <a:r>
              <a:rPr lang="en-US" altLang="ko-KR" baseline="0" dirty="0" err="1" smtClean="0"/>
              <a:t>servic</a:t>
            </a:r>
            <a:r>
              <a:rPr lang="ko-KR" altLang="en-US" baseline="0" dirty="0" smtClean="0"/>
              <a:t>보다 효율적이라 이용하였고</a:t>
            </a:r>
            <a:r>
              <a:rPr lang="en-US" altLang="ko-KR" baseline="0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 smtClean="0"/>
              <a:t>보통 </a:t>
            </a:r>
            <a:r>
              <a:rPr lang="en-US" altLang="ko-KR" baseline="0" dirty="0" smtClean="0"/>
              <a:t>serve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client app</a:t>
            </a:r>
            <a:r>
              <a:rPr lang="ko-KR" altLang="en-US" baseline="0" dirty="0" smtClean="0"/>
              <a:t>간의 </a:t>
            </a:r>
            <a:r>
              <a:rPr lang="en-US" altLang="ko-KR" baseline="0" dirty="0" err="1" smtClean="0"/>
              <a:t>noti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기능은 </a:t>
            </a:r>
            <a:r>
              <a:rPr lang="en-US" altLang="ko-KR" baseline="0" dirty="0" err="1" smtClean="0"/>
              <a:t>gcm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fcm</a:t>
            </a:r>
            <a:r>
              <a:rPr lang="ko-KR" altLang="en-US" baseline="0" dirty="0" smtClean="0"/>
              <a:t>을 이용하여 구현하는 추세이다</a:t>
            </a:r>
            <a:r>
              <a:rPr lang="en-US" altLang="ko-KR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3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8606-A99E-4ECE-93C1-885E0B8ED3B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7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7BFF3-A84D-409E-8403-516841C0763E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57200" cy="365125"/>
          </a:xfrm>
        </p:spPr>
        <p:txBody>
          <a:bodyPr/>
          <a:lstStyle>
            <a:lvl1pPr>
              <a:defRPr sz="1600" b="1"/>
            </a:lvl1pPr>
          </a:lstStyle>
          <a:p>
            <a:fld id="{05146760-A8D7-4805-B987-EAB992BF182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764704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B7A2-0C77-40BA-9719-AE3F96EA3C02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9C66-1994-470F-B069-E5FAB3791EB9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6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B92E-D693-493E-88B3-89048FE04834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C93F-D77A-49D3-92A9-EA69293E3B36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9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F81FB-808E-44B7-90A0-E9318C242C1C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872E-9B74-44AB-BC9A-8D782BBC7DD3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2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F36C-DAA0-4AA9-B76D-6F8F68F5725E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9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532D-DCC3-485D-85A1-5C13A3226FFE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0529-9798-4645-ADF6-0D3B9801EA26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3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0EC9F-89D7-4765-9291-BECE95819944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7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96BFD-43AC-4940-A8EF-EF18B7ADDE64}" type="datetime1">
              <a:rPr lang="ko-KR" altLang="en-US" smtClean="0"/>
              <a:t>2017-05-04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46760-A8D7-4805-B987-EAB992BF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25.131.73.188:8080/epci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ot.thingplus.net/#/dashboard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wyh1gd9w7ax9vzc/drowsiness_final_demo.mp4?dl=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-108520" y="1844824"/>
            <a:ext cx="9207678" cy="121507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Another Belt for Safety</a:t>
            </a:r>
          </a:p>
          <a:p>
            <a:pPr algn="ctr">
              <a:lnSpc>
                <a:spcPct val="114000"/>
              </a:lnSpc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[ </a:t>
            </a:r>
            <a:r>
              <a:rPr lang="ko-KR" altLang="en-US" sz="3200" b="1" dirty="0" smtClean="0">
                <a:solidFill>
                  <a:schemeClr val="tx2"/>
                </a:solidFill>
                <a:latin typeface="+mj-ea"/>
                <a:ea typeface="+mj-ea"/>
              </a:rPr>
              <a:t>졸음운전 경보시스템 </a:t>
            </a: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: Drowsiness Guard ]</a:t>
            </a:r>
            <a:endParaRPr lang="ko-KR" altLang="en-US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8282" y="3703649"/>
            <a:ext cx="4824536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2"/>
                </a:solidFill>
              </a:rPr>
              <a:t>2016.12.15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3231" y="4452061"/>
            <a:ext cx="15841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j-ea"/>
                <a:ea typeface="+mj-ea"/>
              </a:rPr>
              <a:t>문 성주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이 도헌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남 장우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 재유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845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EPCIS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2072" y="805384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en-US" altLang="ko-KR" sz="1400" dirty="0" smtClean="0">
                <a:latin typeface="+mj-ea"/>
                <a:ea typeface="+mj-ea"/>
              </a:rPr>
              <a:t>. Data for car events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66872"/>
              </p:ext>
            </p:extLst>
          </p:nvPr>
        </p:nvGraphicFramePr>
        <p:xfrm>
          <a:off x="792136" y="1295560"/>
          <a:ext cx="3985840" cy="1575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/>
                <a:gridCol w="832728"/>
                <a:gridCol w="2433032"/>
              </a:tblGrid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+mj-ea"/>
                          <a:ea typeface="+mj-ea"/>
                        </a:rPr>
                        <a:t>No.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+mj-ea"/>
                          <a:ea typeface="+mj-ea"/>
                        </a:rPr>
                        <a:t>Event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+mj-ea"/>
                          <a:ea typeface="+mj-ea"/>
                        </a:rPr>
                        <a:t>Data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+mj-ea"/>
                          <a:ea typeface="+mj-ea"/>
                        </a:rPr>
                        <a:t>Driving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Wheel Angle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Vehicle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Speed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Torque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Yaw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Rate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  <a:tr h="262665"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Wheel Angel Speed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24840" y="3009724"/>
            <a:ext cx="4291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2. </a:t>
            </a:r>
            <a:r>
              <a:rPr lang="en-US" altLang="ko-KR" sz="1400" dirty="0" err="1"/>
              <a:t>ObjectEvent</a:t>
            </a:r>
            <a:r>
              <a:rPr lang="en-US" altLang="ko-KR" sz="1400" dirty="0"/>
              <a:t> for car ‘Driving’ event</a:t>
            </a:r>
            <a:endParaRPr lang="ko-KR" altLang="en-US" sz="14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42896"/>
              </p:ext>
            </p:extLst>
          </p:nvPr>
        </p:nvGraphicFramePr>
        <p:xfrm>
          <a:off x="783242" y="3496888"/>
          <a:ext cx="6176070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9486"/>
                <a:gridCol w="2232248"/>
                <a:gridCol w="3024336"/>
              </a:tblGrid>
              <a:tr h="1191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EPCIS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Event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Event</a:t>
                      </a:r>
                      <a:r>
                        <a:rPr lang="en-US" altLang="ko-KR" sz="1200" baseline="0" dirty="0" smtClean="0">
                          <a:latin typeface="+mn-lt"/>
                          <a:ea typeface="+mj-ea"/>
                        </a:rPr>
                        <a:t> type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  <a:ea typeface="+mj-ea"/>
                        </a:rPr>
                        <a:t>ObjectEvent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</a:tr>
              <a:tr h="132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Action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OBSERVE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</a:tr>
              <a:tr h="14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WHEN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  <a:ea typeface="+mj-ea"/>
                        </a:rPr>
                        <a:t>eventTime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2016-12-15T16:19:48.162Z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WHAT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  <a:ea typeface="+mj-ea"/>
                        </a:rPr>
                        <a:t>epcList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urn:epc:id:sgtin:0614141.107346.2017</a:t>
                      </a:r>
                    </a:p>
                  </a:txBody>
                  <a:tcPr anchor="ctr"/>
                </a:tc>
              </a:tr>
              <a:tr h="129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WHY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lt"/>
                          <a:ea typeface="+mj-ea"/>
                        </a:rPr>
                        <a:t>bizStep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Driving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14317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  <a:ea typeface="+mj-ea"/>
                        </a:rPr>
                        <a:t>Extension</a:t>
                      </a:r>
                      <a:endParaRPr lang="ko-KR" altLang="en-US" sz="1200" dirty="0">
                        <a:latin typeface="+mn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Wheel Angle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4.5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Vehicle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Speed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Torque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-1.99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Yaw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Rate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-0.02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1260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191135"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GB" altLang="ko-KR" sz="1200" b="0" dirty="0" smtClean="0">
                          <a:effectLst/>
                          <a:latin typeface="+mj-ea"/>
                          <a:ea typeface="+mj-ea"/>
                        </a:rPr>
                        <a:t>Steering</a:t>
                      </a:r>
                      <a:r>
                        <a:rPr lang="en-GB" altLang="ko-KR" sz="1200" b="0" baseline="0" dirty="0" smtClean="0">
                          <a:effectLst/>
                          <a:latin typeface="+mj-ea"/>
                          <a:ea typeface="+mj-ea"/>
                        </a:rPr>
                        <a:t> Wheel Angel Speed</a:t>
                      </a:r>
                      <a:endParaRPr lang="ko-KR" sz="12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j-ea"/>
                          <a:cs typeface="+mn-cs"/>
                        </a:rPr>
                        <a:t>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6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EPCIS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1784" y="764704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en-US" altLang="ko-KR" sz="1400" dirty="0" smtClean="0">
                <a:latin typeface="+mj-ea"/>
                <a:ea typeface="+mj-ea"/>
              </a:rPr>
              <a:t>. XSD </a:t>
            </a:r>
            <a:r>
              <a:rPr lang="ko-KR" altLang="en-US" sz="1400" dirty="0" smtClean="0">
                <a:latin typeface="+mj-ea"/>
                <a:ea typeface="+mj-ea"/>
              </a:rPr>
              <a:t>명세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r="65555" b="54391"/>
          <a:stretch/>
        </p:blipFill>
        <p:spPr>
          <a:xfrm>
            <a:off x="732592" y="1145952"/>
            <a:ext cx="3149600" cy="2213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17192" y="3316352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en-US" altLang="ko-KR" sz="1400" dirty="0" smtClean="0">
                <a:latin typeface="+mj-ea"/>
                <a:ea typeface="+mj-ea"/>
              </a:rPr>
              <a:t>. XML </a:t>
            </a:r>
            <a:r>
              <a:rPr lang="ko-KR" altLang="en-US" sz="1400" dirty="0" smtClean="0">
                <a:latin typeface="+mj-ea"/>
                <a:ea typeface="+mj-ea"/>
              </a:rPr>
              <a:t>명세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4545" r="30534" b="9534"/>
          <a:stretch/>
        </p:blipFill>
        <p:spPr bwMode="auto">
          <a:xfrm>
            <a:off x="732591" y="3708432"/>
            <a:ext cx="5012243" cy="3079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44008" y="2050634"/>
            <a:ext cx="36631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http://125.131.73.188:8080/epcis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7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Thing+ display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11514" y="3916250"/>
            <a:ext cx="1580304" cy="1407337"/>
            <a:chOff x="4609391" y="1086548"/>
            <a:chExt cx="2031052" cy="2136966"/>
          </a:xfrm>
        </p:grpSpPr>
        <p:sp>
          <p:nvSpPr>
            <p:cNvPr id="12" name="TextBox 11"/>
            <p:cNvSpPr txBox="1"/>
            <p:nvPr/>
          </p:nvSpPr>
          <p:spPr>
            <a:xfrm>
              <a:off x="4609391" y="2662703"/>
              <a:ext cx="2031052" cy="560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EPCIS Server</a:t>
              </a:r>
              <a:endParaRPr lang="ko-KR" altLang="en-US" b="1" dirty="0"/>
            </a:p>
          </p:txBody>
        </p:sp>
        <p:pic>
          <p:nvPicPr>
            <p:cNvPr id="13" name="Picture 2" descr="C:\Users\MoonSeongjoo\AppData\Local\Microsoft\Windows\INetCache\IE\SQ9MZJE9\LocalNetwork[1]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2" r="77064" b="71497"/>
            <a:stretch/>
          </p:blipFill>
          <p:spPr bwMode="auto">
            <a:xfrm>
              <a:off x="4932040" y="1086548"/>
              <a:ext cx="1385754" cy="1586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직선 화살표 연결선 16"/>
          <p:cNvCxnSpPr/>
          <p:nvPr/>
        </p:nvCxnSpPr>
        <p:spPr>
          <a:xfrm>
            <a:off x="2091818" y="4619919"/>
            <a:ext cx="329105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3528" y="1064059"/>
            <a:ext cx="7794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Thing+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  사물인터넷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서비스를 쉽고 빠르게 구축할 수 있는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플랫폼 제공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OAuth2.0 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en-US" altLang="ko-KR" sz="1600" dirty="0" smtClean="0"/>
              <a:t>ID</a:t>
            </a:r>
            <a:r>
              <a:rPr lang="en-US" altLang="ko-KR" sz="1600" dirty="0"/>
              <a:t>, Password</a:t>
            </a:r>
            <a:r>
              <a:rPr lang="ko-KR" altLang="en-US" sz="1600" dirty="0"/>
              <a:t>를 사용자 임시 인증을 위한 </a:t>
            </a:r>
            <a:r>
              <a:rPr lang="en-US" altLang="ko-KR" sz="1600" dirty="0"/>
              <a:t>Token</a:t>
            </a:r>
            <a:r>
              <a:rPr lang="ko-KR" altLang="en-US" sz="1600" dirty="0"/>
              <a:t>을 제공하는 방식</a:t>
            </a:r>
            <a:r>
              <a:rPr lang="en-US" altLang="ko-KR" sz="1600" b="1" dirty="0" smtClean="0"/>
              <a:t> 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71" y="3140968"/>
            <a:ext cx="3366294" cy="279266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41" y="3284004"/>
            <a:ext cx="3135513" cy="22208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98494" y="4157533"/>
            <a:ext cx="4307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Thing+ REST API, OAuth2.0</a:t>
            </a:r>
            <a:endParaRPr lang="ko-KR" altLang="en-US" sz="2000" b="1" dirty="0"/>
          </a:p>
        </p:txBody>
      </p:sp>
      <p:sp>
        <p:nvSpPr>
          <p:cNvPr id="2" name="직사각형 1"/>
          <p:cNvSpPr/>
          <p:nvPr/>
        </p:nvSpPr>
        <p:spPr>
          <a:xfrm>
            <a:off x="1150785" y="5518973"/>
            <a:ext cx="4055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https://iot.thingplus.net/#/</a:t>
            </a:r>
            <a:r>
              <a:rPr lang="en-US" altLang="ko-KR" dirty="0" smtClean="0">
                <a:hlinkClick r:id="rId6"/>
              </a:rPr>
              <a:t>dashboard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23528" y="3140968"/>
            <a:ext cx="8640961" cy="3528392"/>
            <a:chOff x="52112" y="2924944"/>
            <a:chExt cx="8640961" cy="35283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223" y="2924944"/>
              <a:ext cx="8324850" cy="34099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771800" y="3573016"/>
              <a:ext cx="648072" cy="2000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FCM</a:t>
              </a:r>
              <a:endParaRPr lang="ko-KR" altLang="en-US" sz="7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112" y="5661248"/>
              <a:ext cx="128010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 Firebase Cloud </a:t>
              </a:r>
              <a:r>
                <a:rPr lang="en-US" altLang="ko-KR" sz="1000" b="1" dirty="0" err="1" smtClean="0"/>
                <a:t>Messging</a:t>
              </a:r>
              <a:endParaRPr lang="ko-KR" altLang="en-US" sz="1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83768" y="3307050"/>
              <a:ext cx="920069" cy="55399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Register</a:t>
              </a:r>
            </a:p>
            <a:p>
              <a:pPr algn="ctr"/>
              <a:r>
                <a:rPr lang="en-US" altLang="ko-KR" sz="1000" b="1" dirty="0" smtClean="0"/>
                <a:t>With</a:t>
              </a:r>
            </a:p>
            <a:p>
              <a:pPr algn="ctr"/>
              <a:r>
                <a:rPr lang="en-US" altLang="ko-KR" sz="1000" b="1" dirty="0" smtClean="0"/>
                <a:t>FCM</a:t>
              </a:r>
              <a:endParaRPr lang="ko-KR" alt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83768" y="6053226"/>
              <a:ext cx="92006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Registration</a:t>
              </a:r>
            </a:p>
            <a:p>
              <a:pPr algn="ctr"/>
              <a:r>
                <a:rPr lang="en-US" altLang="ko-KR" sz="1000" b="1" dirty="0" smtClean="0"/>
                <a:t>Token</a:t>
              </a:r>
              <a:endParaRPr lang="ko-KR" altLang="en-US" sz="1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0112" y="4509120"/>
              <a:ext cx="936103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Send</a:t>
              </a:r>
            </a:p>
            <a:p>
              <a:pPr algn="ctr"/>
              <a:r>
                <a:rPr lang="en-US" altLang="ko-KR" sz="1000" b="1" dirty="0" smtClean="0"/>
                <a:t>Registration</a:t>
              </a:r>
            </a:p>
            <a:p>
              <a:pPr algn="ctr"/>
              <a:r>
                <a:rPr lang="en-US" altLang="ko-KR" sz="1000" b="1" dirty="0" smtClean="0"/>
                <a:t>Token to</a:t>
              </a:r>
            </a:p>
            <a:p>
              <a:pPr algn="ctr"/>
              <a:r>
                <a:rPr lang="en-US" altLang="ko-KR" sz="1000" b="1" dirty="0" smtClean="0"/>
                <a:t>Server</a:t>
              </a:r>
              <a:endParaRPr lang="ko-KR" alt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4038" y="5802414"/>
              <a:ext cx="884066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Client App</a:t>
              </a:r>
              <a:endParaRPr lang="ko-KR" alt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92280" y="5725469"/>
              <a:ext cx="142946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App Server</a:t>
              </a:r>
            </a:p>
            <a:p>
              <a:pPr algn="ctr"/>
              <a:r>
                <a:rPr lang="en-US" altLang="ko-KR" sz="1000" b="1" dirty="0" smtClean="0"/>
                <a:t>(Raspberry Pi)</a:t>
              </a:r>
              <a:endParaRPr lang="ko-KR" altLang="en-US" sz="10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Android App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(1/2)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064059"/>
            <a:ext cx="8066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FCM(Firebase Cloud Message) </a:t>
            </a:r>
            <a:r>
              <a:rPr lang="ko-KR" altLang="en-US" b="1" dirty="0" smtClean="0"/>
              <a:t>활용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sz="1600" dirty="0" err="1" smtClean="0"/>
              <a:t>구글에서</a:t>
            </a:r>
            <a:r>
              <a:rPr lang="ko-KR" altLang="en-US" sz="1600" dirty="0" smtClean="0"/>
              <a:t> 제공하는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Client app</a:t>
            </a:r>
            <a:r>
              <a:rPr lang="ko-KR" altLang="en-US" sz="1600" dirty="0" smtClean="0"/>
              <a:t>간에 </a:t>
            </a:r>
            <a:r>
              <a:rPr lang="en-US" altLang="ko-KR" sz="1600" dirty="0"/>
              <a:t>P</a:t>
            </a:r>
            <a:r>
              <a:rPr lang="en-US" altLang="ko-KR" sz="1600" dirty="0" smtClean="0"/>
              <a:t>ush Message</a:t>
            </a:r>
            <a:r>
              <a:rPr lang="ko-KR" altLang="en-US" sz="1600" dirty="0" smtClean="0"/>
              <a:t>를 보낼 수 있는 서비스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(Google Cloud Messaging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New version)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동작방식 </a:t>
            </a:r>
            <a:r>
              <a:rPr lang="en-US" altLang="ko-KR" sz="1600" b="1" dirty="0" smtClean="0"/>
              <a:t>– (1) Registration 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755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23528" y="3284984"/>
            <a:ext cx="8640961" cy="3528392"/>
            <a:chOff x="52112" y="2924944"/>
            <a:chExt cx="8640961" cy="35283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223" y="2924944"/>
              <a:ext cx="8324850" cy="34099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771800" y="3573016"/>
              <a:ext cx="648072" cy="2000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FCM</a:t>
              </a:r>
              <a:endParaRPr lang="ko-KR" altLang="en-US" sz="7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112" y="5693186"/>
              <a:ext cx="128010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 Firebase Cloud </a:t>
              </a:r>
              <a:r>
                <a:rPr lang="en-US" altLang="ko-KR" sz="1000" b="1" dirty="0" err="1" smtClean="0"/>
                <a:t>Messging</a:t>
              </a:r>
              <a:endParaRPr lang="ko-KR" altLang="en-US" sz="1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83768" y="3307050"/>
              <a:ext cx="920069" cy="55399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Register</a:t>
              </a:r>
            </a:p>
            <a:p>
              <a:pPr algn="ctr"/>
              <a:r>
                <a:rPr lang="en-US" altLang="ko-KR" sz="1000" b="1" dirty="0" smtClean="0"/>
                <a:t>With</a:t>
              </a:r>
            </a:p>
            <a:p>
              <a:pPr algn="ctr"/>
              <a:r>
                <a:rPr lang="en-US" altLang="ko-KR" sz="1000" b="1" dirty="0" smtClean="0"/>
                <a:t>FCM</a:t>
              </a:r>
              <a:endParaRPr lang="ko-KR" alt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83768" y="6053226"/>
              <a:ext cx="92006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Registration</a:t>
              </a:r>
            </a:p>
            <a:p>
              <a:pPr algn="ctr"/>
              <a:r>
                <a:rPr lang="en-US" altLang="ko-KR" sz="1000" b="1" dirty="0" smtClean="0"/>
                <a:t>Token</a:t>
              </a:r>
              <a:endParaRPr lang="ko-KR" altLang="en-US" sz="1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80112" y="4509120"/>
              <a:ext cx="936103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Send</a:t>
              </a:r>
            </a:p>
            <a:p>
              <a:pPr algn="ctr"/>
              <a:r>
                <a:rPr lang="en-US" altLang="ko-KR" sz="1000" b="1" dirty="0" smtClean="0"/>
                <a:t>Registration</a:t>
              </a:r>
            </a:p>
            <a:p>
              <a:pPr algn="ctr"/>
              <a:r>
                <a:rPr lang="en-US" altLang="ko-KR" sz="1000" b="1" dirty="0" smtClean="0"/>
                <a:t>Token to</a:t>
              </a:r>
            </a:p>
            <a:p>
              <a:pPr algn="ctr"/>
              <a:r>
                <a:rPr lang="en-US" altLang="ko-KR" sz="1000" b="1" dirty="0" smtClean="0"/>
                <a:t>Server</a:t>
              </a:r>
              <a:endParaRPr lang="ko-KR" alt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24038" y="5802414"/>
              <a:ext cx="884066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Client App</a:t>
              </a:r>
              <a:endParaRPr lang="ko-KR" alt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92280" y="5725469"/>
              <a:ext cx="142946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App Server</a:t>
              </a:r>
            </a:p>
            <a:p>
              <a:pPr algn="ctr"/>
              <a:r>
                <a:rPr lang="en-US" altLang="ko-KR" sz="1000" b="1" dirty="0" smtClean="0"/>
                <a:t>(Raspberry Pi)</a:t>
              </a:r>
              <a:endParaRPr lang="ko-KR" altLang="en-US" sz="10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Android App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(2/2)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064059"/>
            <a:ext cx="8066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FCM(Firebase Cloud Message) </a:t>
            </a:r>
            <a:r>
              <a:rPr lang="ko-KR" altLang="en-US" b="1" dirty="0" smtClean="0"/>
              <a:t>활용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sz="1600" dirty="0" err="1" smtClean="0"/>
              <a:t>구글에서</a:t>
            </a:r>
            <a:r>
              <a:rPr lang="ko-KR" altLang="en-US" sz="1600" dirty="0" smtClean="0"/>
              <a:t> 제공하는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Client app</a:t>
            </a:r>
            <a:r>
              <a:rPr lang="ko-KR" altLang="en-US" sz="1600" dirty="0" smtClean="0"/>
              <a:t>간에 </a:t>
            </a:r>
            <a:r>
              <a:rPr lang="en-US" altLang="ko-KR" sz="1600" dirty="0"/>
              <a:t>P</a:t>
            </a:r>
            <a:r>
              <a:rPr lang="en-US" altLang="ko-KR" sz="1600" dirty="0" smtClean="0"/>
              <a:t>ush Message</a:t>
            </a:r>
            <a:r>
              <a:rPr lang="ko-KR" altLang="en-US" sz="1600" dirty="0" smtClean="0"/>
              <a:t>를 보낼 수 있는 서비스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(Google Cloud Messaging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New version)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동작방식 </a:t>
            </a:r>
            <a:r>
              <a:rPr lang="en-US" altLang="ko-KR" sz="1600" b="1" dirty="0" smtClean="0"/>
              <a:t>– (2) Notification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1403648" y="3356992"/>
            <a:ext cx="3672408" cy="864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75074" y="6093296"/>
            <a:ext cx="3420380" cy="764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23620" y="4577399"/>
            <a:ext cx="1296652" cy="932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>
            <a:off x="1635068" y="3795454"/>
            <a:ext cx="6424747" cy="553998"/>
          </a:xfrm>
          <a:prstGeom prst="arc">
            <a:avLst>
              <a:gd name="adj1" fmla="val 10761750"/>
              <a:gd name="adj2" fmla="val 0"/>
            </a:avLst>
          </a:prstGeom>
          <a:ln w="38100">
            <a:solidFill>
              <a:srgbClr val="ADB7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51921" y="3429000"/>
            <a:ext cx="24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Candara" panose="020E0502030303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❹ </a:t>
            </a:r>
            <a:r>
              <a:rPr lang="en-US" altLang="ko-KR" sz="2000" dirty="0" smtClean="0">
                <a:latin typeface="Candara" panose="020E0502030303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notification</a:t>
            </a:r>
            <a:r>
              <a:rPr lang="ko-KR" altLang="en-US" sz="2000" dirty="0" smtClean="0">
                <a:latin typeface="Candara" panose="020E0502030303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endParaRPr lang="ko-KR" altLang="en-US" sz="2000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695322" y="5043614"/>
            <a:ext cx="1084590" cy="0"/>
          </a:xfrm>
          <a:prstGeom prst="straightConnector1">
            <a:avLst/>
          </a:prstGeom>
          <a:ln w="28575">
            <a:solidFill>
              <a:srgbClr val="ADB7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27784" y="506654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❺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alarm!</a:t>
            </a:r>
            <a:endParaRPr lang="ko-KR" altLang="en-US" sz="2000" dirty="0"/>
          </a:p>
        </p:txBody>
      </p:sp>
      <p:sp>
        <p:nvSpPr>
          <p:cNvPr id="35" name="직각 삼각형 34"/>
          <p:cNvSpPr/>
          <p:nvPr/>
        </p:nvSpPr>
        <p:spPr>
          <a:xfrm>
            <a:off x="1547664" y="3933056"/>
            <a:ext cx="160052" cy="200055"/>
          </a:xfrm>
          <a:prstGeom prst="rtTriangle">
            <a:avLst/>
          </a:prstGeom>
          <a:solidFill>
            <a:srgbClr val="ADB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폭발 1 37"/>
          <p:cNvSpPr/>
          <p:nvPr/>
        </p:nvSpPr>
        <p:spPr>
          <a:xfrm>
            <a:off x="7585165" y="3268593"/>
            <a:ext cx="1512168" cy="141665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t="47785" r="64473" b="16615"/>
          <a:stretch/>
        </p:blipFill>
        <p:spPr bwMode="auto">
          <a:xfrm>
            <a:off x="7964999" y="3815547"/>
            <a:ext cx="946004" cy="5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 descr="C:\Users\MoonSeongjoo\AppData\Local\Microsoft\Windows\INetCache\IE\VJYDJOO0\warning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536" y="3752994"/>
            <a:ext cx="463942" cy="36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4211960" y="4418610"/>
            <a:ext cx="1086550" cy="1427131"/>
            <a:chOff x="1331640" y="1484784"/>
            <a:chExt cx="3096344" cy="468191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640" y="1484784"/>
              <a:ext cx="3096344" cy="4681911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2411760" y="5589240"/>
              <a:ext cx="864096" cy="216024"/>
            </a:xfrm>
            <a:prstGeom prst="rect">
              <a:avLst/>
            </a:prstGeom>
            <a:solidFill>
              <a:srgbClr val="131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97845">
            <a:off x="5270133" y="4098359"/>
            <a:ext cx="452558" cy="3300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19880196">
            <a:off x="5484339" y="3556299"/>
            <a:ext cx="1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Kkokkio</a:t>
            </a:r>
            <a:r>
              <a:rPr lang="en-US" altLang="ko-KR" b="1" dirty="0" smtClean="0">
                <a:solidFill>
                  <a:srgbClr val="FF0000"/>
                </a:solidFill>
              </a:rPr>
              <a:t>~~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Demo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영상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19835" r="26131" b="19196"/>
          <a:stretch/>
        </p:blipFill>
        <p:spPr bwMode="auto">
          <a:xfrm>
            <a:off x="695144" y="1268760"/>
            <a:ext cx="771039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4764" y="5661248"/>
            <a:ext cx="9687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www.dropbox.com/s/wyh1gd9w7ax9vzc/drowsiness_final_demo.mp4?dl=0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32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결론 및 </a:t>
            </a:r>
            <a:r>
              <a:rPr lang="ko-KR" altLang="en-US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느낀점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5696" y="847760"/>
            <a:ext cx="8406680" cy="4847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j-ea"/>
                <a:ea typeface="+mj-ea"/>
              </a:rPr>
              <a:t>1. </a:t>
            </a:r>
            <a:r>
              <a:rPr lang="ko-KR" altLang="en-US" sz="1600" dirty="0" smtClean="0">
                <a:latin typeface="+mj-ea"/>
                <a:ea typeface="+mj-ea"/>
              </a:rPr>
              <a:t>결론 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차량의 </a:t>
            </a:r>
            <a:r>
              <a:rPr lang="en-US" altLang="ko-KR" sz="1600" dirty="0" smtClean="0">
                <a:latin typeface="+mj-ea"/>
                <a:ea typeface="+mj-ea"/>
              </a:rPr>
              <a:t>OBD </a:t>
            </a:r>
            <a:r>
              <a:rPr lang="ko-KR" altLang="en-US" sz="1600" dirty="0" smtClean="0">
                <a:latin typeface="+mj-ea"/>
                <a:ea typeface="+mj-ea"/>
              </a:rPr>
              <a:t>포트를 사용한 </a:t>
            </a:r>
            <a:r>
              <a:rPr lang="en-US" altLang="ko-KR" sz="1600" dirty="0" smtClean="0">
                <a:latin typeface="+mj-ea"/>
                <a:ea typeface="+mj-ea"/>
              </a:rPr>
              <a:t>Connected car </a:t>
            </a:r>
            <a:r>
              <a:rPr lang="ko-KR" altLang="en-US" sz="1600" dirty="0" smtClean="0">
                <a:latin typeface="+mj-ea"/>
                <a:ea typeface="+mj-ea"/>
              </a:rPr>
              <a:t>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차량의 데이터를 이용하여 </a:t>
            </a:r>
            <a:r>
              <a:rPr lang="ko-KR" altLang="en-US" sz="1600" dirty="0" err="1" smtClean="0">
                <a:latin typeface="+mj-ea"/>
                <a:ea typeface="+mj-ea"/>
              </a:rPr>
              <a:t>확장성</a:t>
            </a:r>
            <a:r>
              <a:rPr lang="ko-KR" altLang="en-US" sz="1600" dirty="0" smtClean="0">
                <a:latin typeface="+mj-ea"/>
                <a:ea typeface="+mj-ea"/>
              </a:rPr>
              <a:t> 서비스인 졸음 운전 모니터링 기능을 구현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   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+mj-ea"/>
                <a:ea typeface="+mj-ea"/>
              </a:rPr>
              <a:t>졸음 운전 모니터링을 위하여 </a:t>
            </a:r>
            <a:r>
              <a:rPr lang="ko-KR" altLang="en-US" sz="1600" dirty="0" err="1" smtClean="0">
                <a:latin typeface="+mj-ea"/>
                <a:ea typeface="+mj-ea"/>
              </a:rPr>
              <a:t>머신러닝</a:t>
            </a:r>
            <a:r>
              <a:rPr lang="ko-KR" altLang="en-US" sz="1600" dirty="0" smtClean="0">
                <a:latin typeface="+mj-ea"/>
                <a:ea typeface="+mj-ea"/>
              </a:rPr>
              <a:t> 기능을 구현 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en-US" altLang="ko-KR" sz="1600" dirty="0" smtClean="0">
                <a:latin typeface="+mj-ea"/>
                <a:ea typeface="+mj-ea"/>
              </a:rPr>
              <a:t>  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 Data </a:t>
            </a:r>
            <a:r>
              <a:rPr lang="ko-KR" altLang="en-US" sz="1600" dirty="0" err="1" smtClean="0">
                <a:latin typeface="+mj-ea"/>
                <a:ea typeface="+mj-ea"/>
                <a:sym typeface="Wingdings" panose="05000000000000000000" pitchFamily="2" charset="2"/>
              </a:rPr>
              <a:t>저장및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IOT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표준을 이용하기 위하여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EPCIS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서버 사용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   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데이터 매니지먼트 및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Display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를 위하여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IOT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플랫폼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Thing+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사용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2.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제약 사항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-  Abnormal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상황의 데이터 부족으로 현재 제한적인 조건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지그재그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/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움찔 </a:t>
            </a:r>
            <a:r>
              <a:rPr lang="ko-KR" altLang="en-US" sz="1600" dirty="0" err="1" smtClean="0">
                <a:latin typeface="+mj-ea"/>
                <a:ea typeface="+mj-ea"/>
                <a:sym typeface="Wingdings" panose="05000000000000000000" pitchFamily="2" charset="2"/>
              </a:rPr>
              <a:t>조향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   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패턴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)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만 인식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3. Future work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- 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향 후 이미지 기반 신호를 같이 수집하여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, Label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후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, Dataset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신뢰성 확보 및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   Big data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화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latin typeface="+mj-ea"/>
                <a:ea typeface="+mj-ea"/>
                <a:sym typeface="Wingdings" panose="05000000000000000000" pitchFamily="2" charset="2"/>
              </a:rPr>
              <a:t>    </a:t>
            </a:r>
            <a:r>
              <a:rPr lang="ko-KR" altLang="en-US" sz="1600" dirty="0" smtClean="0">
                <a:latin typeface="+mj-ea"/>
                <a:ea typeface="+mj-ea"/>
                <a:sym typeface="Wingdings" panose="05000000000000000000" pitchFamily="2" charset="2"/>
              </a:rPr>
              <a:t>다양한 패턴 인식 및 정확도 향상 추진 </a:t>
            </a:r>
            <a:endParaRPr lang="en-US" altLang="ko-KR" sz="1600" dirty="0" smtClean="0"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39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71600" y="2564904"/>
            <a:ext cx="7183383" cy="177644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Q &amp; A</a:t>
            </a:r>
          </a:p>
          <a:p>
            <a:pPr algn="ctr">
              <a:lnSpc>
                <a:spcPct val="114000"/>
              </a:lnSpc>
            </a:pPr>
            <a:endParaRPr lang="en-US" altLang="ko-KR" sz="32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>
              <a:lnSpc>
                <a:spcPct val="114000"/>
              </a:lnSpc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578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r="65555" b="54391"/>
          <a:stretch/>
        </p:blipFill>
        <p:spPr>
          <a:xfrm>
            <a:off x="755576" y="1124744"/>
            <a:ext cx="6432397" cy="452081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6084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58737" r="11001" b="11283"/>
          <a:stretch/>
        </p:blipFill>
        <p:spPr bwMode="auto">
          <a:xfrm>
            <a:off x="18239" y="836712"/>
            <a:ext cx="901062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Index</a:t>
            </a:r>
            <a:endParaRPr lang="ko-KR" altLang="en-US" b="1" dirty="0">
              <a:solidFill>
                <a:srgbClr val="0000FF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2200" y="1052736"/>
            <a:ext cx="3487752" cy="408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Introduction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b="0" dirty="0" smtClean="0">
                <a:solidFill>
                  <a:sysClr val="windowText" lastClr="000000"/>
                </a:solidFill>
                <a:latin typeface="+mn-ea"/>
              </a:rPr>
              <a:t>Concept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architecture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b="0" dirty="0" smtClean="0">
                <a:solidFill>
                  <a:sysClr val="windowText" lastClr="000000"/>
                </a:solidFill>
                <a:latin typeface="+mn-ea"/>
              </a:rPr>
              <a:t>Technical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architecture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b="0" dirty="0" smtClean="0">
                <a:solidFill>
                  <a:sysClr val="windowText" lastClr="000000"/>
                </a:solidFill>
                <a:latin typeface="+mn-ea"/>
              </a:rPr>
              <a:t>Implementation</a:t>
            </a:r>
            <a:r>
              <a:rPr lang="ko-KR" altLang="en-US" sz="2000" b="0" dirty="0" smtClean="0">
                <a:solidFill>
                  <a:sysClr val="windowText" lastClr="000000"/>
                </a:solidFill>
                <a:latin typeface="+mn-ea"/>
              </a:rPr>
              <a:t> </a:t>
            </a:r>
            <a:endParaRPr lang="en-US" altLang="ko-KR" sz="2000" b="0" dirty="0" smtClean="0">
              <a:solidFill>
                <a:sysClr val="windowText" lastClr="000000"/>
              </a:solidFill>
              <a:latin typeface="+mn-ea"/>
            </a:endParaRPr>
          </a:p>
          <a:p>
            <a:pPr lvl="1" indent="-342900">
              <a:buFont typeface="Arial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OBD Scanner </a:t>
            </a:r>
          </a:p>
          <a:p>
            <a:pPr lvl="1" indent="-342900">
              <a:buFont typeface="Arial" pitchFamily="34" charset="0"/>
              <a:buChar char="•"/>
            </a:pPr>
            <a:r>
              <a:rPr lang="en-US" altLang="ko-KR" b="0" dirty="0" smtClean="0">
                <a:solidFill>
                  <a:sysClr val="windowText" lastClr="000000"/>
                </a:solidFill>
                <a:latin typeface="+mn-ea"/>
              </a:rPr>
              <a:t>Machin learning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lvl="1" indent="-342900">
              <a:buFont typeface="Arial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EPCIS </a:t>
            </a:r>
          </a:p>
          <a:p>
            <a:pPr lvl="1" indent="-342900">
              <a:buFont typeface="Arial" pitchFamily="34" charset="0"/>
              <a:buChar char="•"/>
            </a:pPr>
            <a:r>
              <a:rPr lang="en-US" altLang="ko-KR" b="0" dirty="0" smtClean="0">
                <a:solidFill>
                  <a:sysClr val="windowText" lastClr="000000"/>
                </a:solidFill>
                <a:latin typeface="+mn-ea"/>
              </a:rPr>
              <a:t>Thing+ display </a:t>
            </a:r>
          </a:p>
          <a:p>
            <a:pPr lvl="1" indent="-342900">
              <a:buFont typeface="Arial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Android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App </a:t>
            </a:r>
            <a:r>
              <a:rPr lang="en-US" altLang="ko-KR" b="0" dirty="0" smtClean="0">
                <a:solidFill>
                  <a:sysClr val="windowText" lastClr="000000"/>
                </a:solidFill>
                <a:latin typeface="+mn-ea"/>
              </a:rPr>
              <a:t>warning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sz="2000" b="0" dirty="0" smtClean="0">
                <a:solidFill>
                  <a:sysClr val="windowText" lastClr="000000"/>
                </a:solidFill>
                <a:latin typeface="+mn-ea"/>
              </a:rPr>
              <a:t>Demo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267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4545" r="30534" b="9534"/>
          <a:stretch/>
        </p:blipFill>
        <p:spPr bwMode="auto">
          <a:xfrm>
            <a:off x="22514" y="908720"/>
            <a:ext cx="9081293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2585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Introduction</a:t>
            </a:r>
            <a:endParaRPr lang="ko-KR" altLang="en-US" b="1" dirty="0">
              <a:solidFill>
                <a:srgbClr val="0000FF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88" y="908720"/>
            <a:ext cx="4577144" cy="2912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[VAP]출발 모닝와이드_블랙박스로 본세상_졸음운전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2104" y="3426543"/>
            <a:ext cx="5561233" cy="315233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138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Introduction</a:t>
            </a:r>
            <a:endParaRPr lang="ko-KR" altLang="en-US" b="1" dirty="0">
              <a:solidFill>
                <a:srgbClr val="0000FF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1520" y="908720"/>
            <a:ext cx="8640960" cy="5440796"/>
            <a:chOff x="251520" y="908720"/>
            <a:chExt cx="8640960" cy="5440796"/>
          </a:xfrm>
        </p:grpSpPr>
        <p:sp>
          <p:nvSpPr>
            <p:cNvPr id="7" name="직사각형 6"/>
            <p:cNvSpPr/>
            <p:nvPr/>
          </p:nvSpPr>
          <p:spPr>
            <a:xfrm>
              <a:off x="251520" y="908720"/>
              <a:ext cx="8640960" cy="5440796"/>
            </a:xfrm>
            <a:prstGeom prst="rect">
              <a:avLst/>
            </a:prstGeom>
            <a:solidFill>
              <a:srgbClr val="404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500" y="2343150"/>
              <a:ext cx="6477000" cy="21717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915816" y="3717032"/>
              <a:ext cx="3672408" cy="648072"/>
            </a:xfrm>
            <a:prstGeom prst="rect">
              <a:avLst/>
            </a:prstGeom>
            <a:solidFill>
              <a:srgbClr val="4040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5576" y="5232128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실시간 운전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정보가 이상일 때 감지하여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운전자에게 신호를 전달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644" y="3794740"/>
            <a:ext cx="46066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smtClean="0">
                <a:solidFill>
                  <a:schemeClr val="bg1"/>
                </a:solidFill>
              </a:rPr>
              <a:t>Drowsiness Guard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312606"/>
            <a:ext cx="78488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나의 안전을 지켜주는 또 하나의 벨트</a:t>
            </a:r>
            <a:endParaRPr lang="en-US" altLang="ko-KR" sz="23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Another Belt for Safety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Concept Architecture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3408" y="3325624"/>
            <a:ext cx="432048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95601" y="3541648"/>
            <a:ext cx="1368152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OBD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Scanner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endCxn id="7" idx="1"/>
          </p:cNvCxnSpPr>
          <p:nvPr/>
        </p:nvCxnSpPr>
        <p:spPr>
          <a:xfrm flipV="1">
            <a:off x="1135132" y="4009700"/>
            <a:ext cx="960469" cy="801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3576" y="3757672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CAN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6631713" y="3539499"/>
            <a:ext cx="1584176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Android Smart Phone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98080" y="3539499"/>
            <a:ext cx="1368152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t="47785" r="64473" b="16615"/>
          <a:stretch/>
        </p:blipFill>
        <p:spPr bwMode="auto">
          <a:xfrm>
            <a:off x="7423801" y="3190616"/>
            <a:ext cx="946004" cy="5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MoonSeongjoo\AppData\Local\Microsoft\Windows\INetCache\IE\VJYDJOO0\warning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8" y="3128063"/>
            <a:ext cx="463942" cy="36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11" idx="1"/>
            <a:endCxn id="15" idx="3"/>
          </p:cNvCxnSpPr>
          <p:nvPr/>
        </p:nvCxnSpPr>
        <p:spPr>
          <a:xfrm flipH="1">
            <a:off x="5666232" y="4007551"/>
            <a:ext cx="965481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5" idx="1"/>
          </p:cNvCxnSpPr>
          <p:nvPr/>
        </p:nvCxnSpPr>
        <p:spPr>
          <a:xfrm flipV="1">
            <a:off x="3463753" y="4007551"/>
            <a:ext cx="834327" cy="21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8279" y="1181024"/>
            <a:ext cx="800950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1. AI</a:t>
            </a:r>
            <a:r>
              <a:rPr lang="ko-KR" altLang="en-US" dirty="0" smtClean="0">
                <a:latin typeface="+mj-ea"/>
                <a:ea typeface="+mj-ea"/>
              </a:rPr>
              <a:t>기반 졸음 수치 측정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en-US" altLang="ko-KR" dirty="0" smtClean="0">
                <a:latin typeface="+mj-ea"/>
                <a:ea typeface="+mj-ea"/>
              </a:rPr>
              <a:t>. CO2 </a:t>
            </a:r>
            <a:r>
              <a:rPr lang="ko-KR" altLang="en-US" dirty="0" smtClean="0">
                <a:latin typeface="+mj-ea"/>
                <a:ea typeface="+mj-ea"/>
              </a:rPr>
              <a:t>사용량 모니터링 기능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 smtClean="0">
                <a:latin typeface="+mj-ea"/>
                <a:ea typeface="+mj-ea"/>
              </a:rPr>
              <a:t>졸음 경보 기능</a:t>
            </a:r>
            <a:endParaRPr lang="en-US" altLang="ko-KR" dirty="0" smtClean="0">
              <a:latin typeface="+mj-ea"/>
              <a:ea typeface="+mj-ea"/>
            </a:endParaRPr>
          </a:p>
        </p:txBody>
      </p:sp>
      <p:cxnSp>
        <p:nvCxnSpPr>
          <p:cNvPr id="3" name="꺾인 연결선 2"/>
          <p:cNvCxnSpPr>
            <a:stCxn id="15" idx="2"/>
            <a:endCxn id="7" idx="2"/>
          </p:cNvCxnSpPr>
          <p:nvPr/>
        </p:nvCxnSpPr>
        <p:spPr>
          <a:xfrm rot="5400000">
            <a:off x="3879843" y="3375438"/>
            <a:ext cx="2149" cy="2202479"/>
          </a:xfrm>
          <a:prstGeom prst="bentConnector3">
            <a:avLst>
              <a:gd name="adj1" fmla="val 2113862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7603" y="4077072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Warning </a:t>
            </a:r>
          </a:p>
          <a:p>
            <a:r>
              <a:rPr lang="en-US" altLang="ko-KR" sz="1000" dirty="0" smtClean="0"/>
              <a:t>Request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85107" y="4025384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Vehicle</a:t>
            </a:r>
          </a:p>
          <a:p>
            <a:r>
              <a:rPr lang="en-US" altLang="ko-KR" sz="1000" dirty="0" smtClean="0"/>
              <a:t>Data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297064" y="4961488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Machin Learning</a:t>
            </a:r>
          </a:p>
          <a:p>
            <a:r>
              <a:rPr lang="en-US" altLang="ko-KR" sz="1000" dirty="0" smtClean="0"/>
              <a:t>Weight Model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453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Technical Architecture</a:t>
            </a:r>
            <a:endParaRPr lang="ko-KR" altLang="en-US" b="1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52042" y="1169706"/>
            <a:ext cx="1430829" cy="6527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60819" y="1225190"/>
            <a:ext cx="126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CAN Receiver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93847" y="2043133"/>
            <a:ext cx="1751500" cy="6527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5620" y="2107882"/>
            <a:ext cx="178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CAN </a:t>
            </a:r>
          </a:p>
          <a:p>
            <a:r>
              <a:rPr lang="en-US" altLang="ko-KR" sz="1400" dirty="0" smtClean="0"/>
              <a:t>Signal Processing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48738" y="2935222"/>
            <a:ext cx="1870664" cy="576064"/>
            <a:chOff x="741098" y="2727582"/>
            <a:chExt cx="1870664" cy="57606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41098" y="2727582"/>
              <a:ext cx="1445921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7982" y="2848317"/>
              <a:ext cx="178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ML Predicting</a:t>
              </a:r>
              <a:endParaRPr lang="ko-KR" altLang="en-US" sz="14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82773" y="7053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OBD Scanner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9" idx="2"/>
            <a:endCxn id="12" idx="0"/>
          </p:cNvCxnSpPr>
          <p:nvPr/>
        </p:nvCxnSpPr>
        <p:spPr>
          <a:xfrm>
            <a:off x="1667457" y="1822424"/>
            <a:ext cx="2140" cy="22070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2"/>
            <a:endCxn id="14" idx="0"/>
          </p:cNvCxnSpPr>
          <p:nvPr/>
        </p:nvCxnSpPr>
        <p:spPr>
          <a:xfrm>
            <a:off x="1669597" y="2695851"/>
            <a:ext cx="2102" cy="2393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11560" y="1052736"/>
            <a:ext cx="2199407" cy="26642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3984969" y="1267363"/>
            <a:ext cx="1506053" cy="1893341"/>
            <a:chOff x="4894716" y="779668"/>
            <a:chExt cx="1506053" cy="1893341"/>
          </a:xfrm>
        </p:grpSpPr>
        <p:sp>
          <p:nvSpPr>
            <p:cNvPr id="23" name="TextBox 22"/>
            <p:cNvSpPr txBox="1"/>
            <p:nvPr/>
          </p:nvSpPr>
          <p:spPr>
            <a:xfrm>
              <a:off x="4894716" y="779668"/>
              <a:ext cx="1506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EPCIS Server</a:t>
              </a:r>
              <a:endParaRPr lang="ko-KR" altLang="en-US" dirty="0"/>
            </a:p>
          </p:txBody>
        </p:sp>
        <p:pic>
          <p:nvPicPr>
            <p:cNvPr id="21" name="Picture 2" descr="C:\Users\MoonSeongjoo\AppData\Local\Microsoft\Windows\INetCache\IE\SQ9MZJE9\LocalNetwork[1]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2" r="77064" b="71497"/>
            <a:stretch/>
          </p:blipFill>
          <p:spPr bwMode="auto">
            <a:xfrm>
              <a:off x="4932040" y="1086548"/>
              <a:ext cx="1385754" cy="1586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직선 화살표 연결선 25"/>
          <p:cNvCxnSpPr>
            <a:stCxn id="13" idx="3"/>
            <a:endCxn id="21" idx="1"/>
          </p:cNvCxnSpPr>
          <p:nvPr/>
        </p:nvCxnSpPr>
        <p:spPr>
          <a:xfrm flipV="1">
            <a:off x="2619400" y="2367474"/>
            <a:ext cx="1402893" cy="20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6856792" y="944198"/>
            <a:ext cx="1424681" cy="2197869"/>
            <a:chOff x="4880165" y="779668"/>
            <a:chExt cx="1424681" cy="2197869"/>
          </a:xfrm>
        </p:grpSpPr>
        <p:sp>
          <p:nvSpPr>
            <p:cNvPr id="31" name="TextBox 30"/>
            <p:cNvSpPr txBox="1"/>
            <p:nvPr/>
          </p:nvSpPr>
          <p:spPr>
            <a:xfrm>
              <a:off x="4894716" y="779668"/>
              <a:ext cx="1410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ML Training</a:t>
              </a:r>
            </a:p>
            <a:p>
              <a:r>
                <a:rPr lang="en-US" altLang="ko-KR" dirty="0" smtClean="0"/>
                <a:t> Server</a:t>
              </a:r>
              <a:endParaRPr lang="ko-KR" altLang="en-US" dirty="0"/>
            </a:p>
          </p:txBody>
        </p:sp>
        <p:pic>
          <p:nvPicPr>
            <p:cNvPr id="32" name="Picture 2" descr="C:\Users\MoonSeongjoo\AppData\Local\Microsoft\Windows\INetCache\IE\SQ9MZJE9\LocalNetwork[1]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2" r="77064" b="71497"/>
            <a:stretch/>
          </p:blipFill>
          <p:spPr bwMode="auto">
            <a:xfrm>
              <a:off x="4880165" y="1391076"/>
              <a:ext cx="1385754" cy="1586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직선 화살표 연결선 32"/>
          <p:cNvCxnSpPr/>
          <p:nvPr/>
        </p:nvCxnSpPr>
        <p:spPr>
          <a:xfrm flipV="1">
            <a:off x="5408047" y="2360770"/>
            <a:ext cx="1402893" cy="20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2" idx="2"/>
            <a:endCxn id="14" idx="2"/>
          </p:cNvCxnSpPr>
          <p:nvPr/>
        </p:nvCxnSpPr>
        <p:spPr>
          <a:xfrm rot="5400000">
            <a:off x="4426075" y="387691"/>
            <a:ext cx="369219" cy="5877970"/>
          </a:xfrm>
          <a:prstGeom prst="bentConnector3">
            <a:avLst>
              <a:gd name="adj1" fmla="val 262999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50727" y="3737451"/>
            <a:ext cx="118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Weight Model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28504" y="5630510"/>
            <a:ext cx="2376736" cy="9665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775896" y="5823550"/>
            <a:ext cx="1870664" cy="576064"/>
            <a:chOff x="741098" y="2727582"/>
            <a:chExt cx="1870664" cy="57606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41098" y="2727582"/>
              <a:ext cx="1818787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7982" y="2848317"/>
              <a:ext cx="178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Warning Actuating</a:t>
              </a:r>
              <a:endParaRPr lang="ko-KR" altLang="en-US" sz="140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46053" y="5335425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Android Phone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998634" y="4508234"/>
            <a:ext cx="2921749" cy="2116070"/>
            <a:chOff x="3998634" y="4508234"/>
            <a:chExt cx="2921749" cy="2116070"/>
          </a:xfrm>
        </p:grpSpPr>
        <p:grpSp>
          <p:nvGrpSpPr>
            <p:cNvPr id="49" name="그룹 48"/>
            <p:cNvGrpSpPr/>
            <p:nvPr/>
          </p:nvGrpSpPr>
          <p:grpSpPr>
            <a:xfrm>
              <a:off x="5049719" y="5980349"/>
              <a:ext cx="1870664" cy="643955"/>
              <a:chOff x="741098" y="2727582"/>
              <a:chExt cx="1870664" cy="643955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741098" y="2727582"/>
                <a:ext cx="1818787" cy="5760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7982" y="2848317"/>
                <a:ext cx="1783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CO2 Emission Monitoring</a:t>
                </a:r>
                <a:endParaRPr lang="ko-KR" altLang="en-US" sz="1400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998634" y="4508234"/>
              <a:ext cx="2880320" cy="1279232"/>
              <a:chOff x="4219199" y="4622271"/>
              <a:chExt cx="2821191" cy="120004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101" t="69116" r="13422" b="1128"/>
              <a:stretch/>
            </p:blipFill>
            <p:spPr bwMode="auto">
              <a:xfrm>
                <a:off x="5292080" y="4622271"/>
                <a:ext cx="1748310" cy="1200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8" t="12616" r="86569" b="81102"/>
              <a:stretch/>
            </p:blipFill>
            <p:spPr bwMode="auto">
              <a:xfrm>
                <a:off x="4219199" y="5368333"/>
                <a:ext cx="894080" cy="399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3018304" y="2043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XML</a:t>
            </a:r>
            <a:endParaRPr lang="ko-KR" altLang="en-US" dirty="0"/>
          </a:p>
        </p:txBody>
      </p:sp>
      <p:cxnSp>
        <p:nvCxnSpPr>
          <p:cNvPr id="7" name="꺾인 연결선 6"/>
          <p:cNvCxnSpPr>
            <a:stCxn id="21" idx="2"/>
            <a:endCxn id="1027" idx="0"/>
          </p:cNvCxnSpPr>
          <p:nvPr/>
        </p:nvCxnSpPr>
        <p:spPr>
          <a:xfrm rot="16200000" flipH="1">
            <a:off x="4677060" y="3198814"/>
            <a:ext cx="1347528" cy="12713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 t="55436" r="59284" b="35803"/>
          <a:stretch/>
        </p:blipFill>
        <p:spPr bwMode="auto">
          <a:xfrm>
            <a:off x="809065" y="4340280"/>
            <a:ext cx="1841991" cy="67289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3" name="직선 화살표 연결선 52"/>
          <p:cNvCxnSpPr/>
          <p:nvPr/>
        </p:nvCxnSpPr>
        <p:spPr>
          <a:xfrm>
            <a:off x="1254016" y="3511286"/>
            <a:ext cx="6803" cy="8289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9" idx="2"/>
            <a:endCxn id="52" idx="0"/>
          </p:cNvCxnSpPr>
          <p:nvPr/>
        </p:nvCxnSpPr>
        <p:spPr>
          <a:xfrm flipH="1">
            <a:off x="1727032" y="5013175"/>
            <a:ext cx="3029" cy="3222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V="1">
            <a:off x="2126949" y="3643356"/>
            <a:ext cx="3660964" cy="1299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OBD scanner 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구현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98599" y="2076784"/>
            <a:ext cx="1430829" cy="6527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16803" y="2132268"/>
            <a:ext cx="126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CAN Receiver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0404" y="3520176"/>
            <a:ext cx="1751500" cy="6527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1604" y="3588152"/>
            <a:ext cx="178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CAN </a:t>
            </a:r>
          </a:p>
          <a:p>
            <a:r>
              <a:rPr lang="en-US" altLang="ko-KR" sz="1400" dirty="0" smtClean="0"/>
              <a:t>Signal Processing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96287" y="4911281"/>
            <a:ext cx="1870664" cy="576064"/>
            <a:chOff x="741098" y="2727582"/>
            <a:chExt cx="1870664" cy="57606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41098" y="2727582"/>
              <a:ext cx="1445921" cy="57606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7982" y="2848317"/>
              <a:ext cx="178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ML Predicting</a:t>
              </a:r>
              <a:endParaRPr lang="ko-KR" altLang="en-US" sz="1400" dirty="0"/>
            </a:p>
          </p:txBody>
        </p:sp>
      </p:grpSp>
      <p:cxnSp>
        <p:nvCxnSpPr>
          <p:cNvPr id="12" name="직선 화살표 연결선 11"/>
          <p:cNvCxnSpPr>
            <a:stCxn id="4" idx="2"/>
            <a:endCxn id="7" idx="0"/>
          </p:cNvCxnSpPr>
          <p:nvPr/>
        </p:nvCxnSpPr>
        <p:spPr>
          <a:xfrm>
            <a:off x="1514014" y="2729502"/>
            <a:ext cx="2140" cy="7906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  <a:endCxn id="10" idx="0"/>
          </p:cNvCxnSpPr>
          <p:nvPr/>
        </p:nvCxnSpPr>
        <p:spPr>
          <a:xfrm>
            <a:off x="1516154" y="4172894"/>
            <a:ext cx="3094" cy="738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67544" y="1959814"/>
            <a:ext cx="2199407" cy="3773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56066" r="47242" b="10309"/>
          <a:stretch/>
        </p:blipFill>
        <p:spPr bwMode="auto">
          <a:xfrm>
            <a:off x="3307430" y="908720"/>
            <a:ext cx="1552602" cy="13391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V="1">
            <a:off x="2238855" y="908720"/>
            <a:ext cx="1068575" cy="1168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250643" y="2247846"/>
            <a:ext cx="1056787" cy="48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38065" y="1331476"/>
            <a:ext cx="218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Raspberry3+PICAN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11157" r="73237" b="51038"/>
          <a:stretch/>
        </p:blipFill>
        <p:spPr bwMode="auto">
          <a:xfrm>
            <a:off x="3193901" y="2498500"/>
            <a:ext cx="2242195" cy="26585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 flipV="1">
            <a:off x="2381000" y="2498500"/>
            <a:ext cx="812901" cy="1045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81000" y="4172894"/>
            <a:ext cx="812901" cy="984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17831" y="3095285"/>
            <a:ext cx="104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Python3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35066" r="68564" b="24494"/>
          <a:stretch/>
        </p:blipFill>
        <p:spPr bwMode="auto">
          <a:xfrm>
            <a:off x="5787913" y="3643356"/>
            <a:ext cx="2948804" cy="2978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8" name="직선 연결선 37"/>
          <p:cNvCxnSpPr/>
          <p:nvPr/>
        </p:nvCxnSpPr>
        <p:spPr>
          <a:xfrm>
            <a:off x="2238855" y="5487345"/>
            <a:ext cx="3549058" cy="113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구현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1784" y="826264"/>
            <a:ext cx="29607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en-US" altLang="ko-KR" sz="1400" dirty="0" smtClean="0"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latin typeface="+mj-ea"/>
                <a:ea typeface="+mj-ea"/>
              </a:rPr>
              <a:t>졸음 운전 </a:t>
            </a:r>
            <a:r>
              <a:rPr lang="en-US" altLang="ko-KR" sz="1400" dirty="0" smtClean="0">
                <a:latin typeface="+mj-ea"/>
                <a:ea typeface="+mj-ea"/>
              </a:rPr>
              <a:t>Detecting Algorithm</a:t>
            </a:r>
            <a:endParaRPr lang="en-US" altLang="ko-KR" sz="1400" dirty="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0689" y="1402738"/>
            <a:ext cx="2905487" cy="5037700"/>
            <a:chOff x="395536" y="1052736"/>
            <a:chExt cx="3225440" cy="5623404"/>
          </a:xfrm>
        </p:grpSpPr>
        <p:sp>
          <p:nvSpPr>
            <p:cNvPr id="10" name="다이아몬드 9"/>
            <p:cNvSpPr/>
            <p:nvPr/>
          </p:nvSpPr>
          <p:spPr>
            <a:xfrm>
              <a:off x="1892784" y="1052736"/>
              <a:ext cx="1728192" cy="79208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Vehicle Speed 60</a:t>
              </a:r>
              <a:r>
                <a:rPr lang="ko-KR" altLang="en-US" sz="1000" dirty="0" smtClean="0"/>
                <a:t>이상</a:t>
              </a:r>
              <a:r>
                <a:rPr lang="en-US" altLang="ko-KR" sz="1000" dirty="0" smtClean="0"/>
                <a:t>??</a:t>
              </a:r>
              <a:endParaRPr lang="ko-KR" altLang="en-US" sz="1000" dirty="0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1884816" y="2218584"/>
              <a:ext cx="1728192" cy="79208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Brake Pedal 1</a:t>
              </a:r>
              <a:r>
                <a:rPr lang="ko-KR" altLang="en-US" sz="1000" dirty="0" err="1" smtClean="0"/>
                <a:t>분이상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안밟</a:t>
              </a:r>
              <a:r>
                <a:rPr lang="ko-KR" altLang="en-US" sz="1000" dirty="0" err="1"/>
                <a:t>음</a:t>
              </a:r>
              <a:endParaRPr lang="ko-KR" altLang="en-US" sz="1000" dirty="0"/>
            </a:p>
          </p:txBody>
        </p:sp>
        <p:cxnSp>
          <p:nvCxnSpPr>
            <p:cNvPr id="12" name="직선 화살표 연결선 11"/>
            <p:cNvCxnSpPr>
              <a:endCxn id="11" idx="0"/>
            </p:cNvCxnSpPr>
            <p:nvPr/>
          </p:nvCxnSpPr>
          <p:spPr>
            <a:xfrm>
              <a:off x="2747736" y="1837968"/>
              <a:ext cx="1176" cy="3806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다이아몬드 12"/>
            <p:cNvSpPr/>
            <p:nvPr/>
          </p:nvSpPr>
          <p:spPr>
            <a:xfrm>
              <a:off x="1880957" y="4261096"/>
              <a:ext cx="1728192" cy="79208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Prediction value 1</a:t>
              </a:r>
              <a:r>
                <a:rPr lang="ko-KR" altLang="en-US" sz="1000" dirty="0" smtClean="0"/>
                <a:t>인가</a:t>
              </a:r>
              <a:endParaRPr lang="ko-KR" altLang="en-US" sz="1000" dirty="0"/>
            </a:p>
          </p:txBody>
        </p:sp>
        <p:cxnSp>
          <p:nvCxnSpPr>
            <p:cNvPr id="14" name="직선 화살표 연결선 13"/>
            <p:cNvCxnSpPr>
              <a:stCxn id="11" idx="2"/>
              <a:endCxn id="15" idx="0"/>
            </p:cNvCxnSpPr>
            <p:nvPr/>
          </p:nvCxnSpPr>
          <p:spPr>
            <a:xfrm flipH="1">
              <a:off x="2747736" y="3010672"/>
              <a:ext cx="1176" cy="405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027656" y="3416432"/>
              <a:ext cx="1440160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latin typeface="+mj-ea"/>
                  <a:ea typeface="+mj-ea"/>
                </a:rPr>
                <a:t>ML Prediction </a:t>
              </a:r>
              <a:r>
                <a:rPr lang="ko-KR" altLang="en-US" sz="1000" dirty="0" smtClean="0">
                  <a:latin typeface="+mj-ea"/>
                  <a:ea typeface="+mj-ea"/>
                </a:rPr>
                <a:t>시작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  <p:cxnSp>
          <p:nvCxnSpPr>
            <p:cNvPr id="16" name="직선 화살표 연결선 15"/>
            <p:cNvCxnSpPr>
              <a:stCxn id="15" idx="2"/>
              <a:endCxn id="13" idx="0"/>
            </p:cNvCxnSpPr>
            <p:nvPr/>
          </p:nvCxnSpPr>
          <p:spPr>
            <a:xfrm flipH="1">
              <a:off x="2745053" y="3920488"/>
              <a:ext cx="2683" cy="3406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80944" y="1828824"/>
              <a:ext cx="52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80944" y="2990096"/>
              <a:ext cx="52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09497" y="5024608"/>
              <a:ext cx="52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  <a:endParaRPr lang="ko-KR" altLang="en-US" dirty="0"/>
            </a:p>
          </p:txBody>
        </p:sp>
        <p:cxnSp>
          <p:nvCxnSpPr>
            <p:cNvPr id="20" name="직선 화살표 연결선 19"/>
            <p:cNvCxnSpPr>
              <a:stCxn id="13" idx="2"/>
            </p:cNvCxnSpPr>
            <p:nvPr/>
          </p:nvCxnSpPr>
          <p:spPr>
            <a:xfrm flipH="1">
              <a:off x="2742165" y="5053185"/>
              <a:ext cx="2889" cy="4301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2045191" y="5474176"/>
              <a:ext cx="1440160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latin typeface="+mj-ea"/>
                  <a:ea typeface="+mj-ea"/>
                </a:rPr>
                <a:t>Warning request </a:t>
              </a:r>
              <a:r>
                <a:rPr lang="ko-KR" altLang="en-US" sz="1000" dirty="0" smtClean="0">
                  <a:latin typeface="+mj-ea"/>
                  <a:ea typeface="+mj-ea"/>
                </a:rPr>
                <a:t>발</a:t>
              </a:r>
              <a:r>
                <a:rPr lang="ko-KR" altLang="en-US" sz="1000" dirty="0">
                  <a:latin typeface="+mj-ea"/>
                  <a:ea typeface="+mj-ea"/>
                </a:rPr>
                <a:t>송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395536" y="4996404"/>
              <a:ext cx="720080" cy="36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End</a:t>
              </a:r>
              <a:endParaRPr lang="ko-KR" altLang="en-US" sz="1200" dirty="0"/>
            </a:p>
          </p:txBody>
        </p:sp>
        <p:cxnSp>
          <p:nvCxnSpPr>
            <p:cNvPr id="23" name="꺾인 연결선 22"/>
            <p:cNvCxnSpPr>
              <a:endCxn id="22" idx="0"/>
            </p:cNvCxnSpPr>
            <p:nvPr/>
          </p:nvCxnSpPr>
          <p:spPr>
            <a:xfrm rot="10800000" flipV="1">
              <a:off x="755576" y="1441924"/>
              <a:ext cx="1128064" cy="355448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1" idx="1"/>
              <a:endCxn id="22" idx="0"/>
            </p:cNvCxnSpPr>
            <p:nvPr/>
          </p:nvCxnSpPr>
          <p:spPr>
            <a:xfrm rot="10800000" flipV="1">
              <a:off x="755576" y="2614628"/>
              <a:ext cx="1129240" cy="238177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3" idx="1"/>
              <a:endCxn id="22" idx="0"/>
            </p:cNvCxnSpPr>
            <p:nvPr/>
          </p:nvCxnSpPr>
          <p:spPr>
            <a:xfrm rot="10800000" flipV="1">
              <a:off x="755577" y="4657140"/>
              <a:ext cx="1125381" cy="33926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1948186" y="6310388"/>
              <a:ext cx="1652552" cy="36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Phone </a:t>
              </a:r>
              <a:r>
                <a:rPr lang="ko-KR" altLang="en-US" sz="1200" dirty="0" smtClean="0"/>
                <a:t>경고음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1" idx="2"/>
              <a:endCxn id="26" idx="0"/>
            </p:cNvCxnSpPr>
            <p:nvPr/>
          </p:nvCxnSpPr>
          <p:spPr>
            <a:xfrm>
              <a:off x="2765272" y="5978232"/>
              <a:ext cx="9190" cy="3321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5754081" y="836712"/>
            <a:ext cx="1574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en-US" altLang="ko-KR" sz="1400" dirty="0" smtClean="0"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latin typeface="+mj-ea"/>
                <a:ea typeface="+mj-ea"/>
              </a:rPr>
              <a:t>데이터 탐색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22116" r="33500" b="7980"/>
          <a:stretch/>
        </p:blipFill>
        <p:spPr bwMode="auto">
          <a:xfrm>
            <a:off x="4526855" y="1334473"/>
            <a:ext cx="4222499" cy="5168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15721" y="1334473"/>
            <a:ext cx="4233633" cy="962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4211072" y="1771710"/>
            <a:ext cx="304649" cy="217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19872" y="1988840"/>
            <a:ext cx="109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Dominant feature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823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13" y="22057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▣ 구현 상세 </a:t>
            </a:r>
            <a:r>
              <a:rPr lang="en-US" altLang="ko-KR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b="1" dirty="0" err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구현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1784" y="856744"/>
            <a:ext cx="523832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3. </a:t>
            </a:r>
            <a:r>
              <a:rPr lang="ko-KR" altLang="en-US" sz="1400" dirty="0" smtClean="0">
                <a:latin typeface="+mj-ea"/>
                <a:ea typeface="+mj-ea"/>
              </a:rPr>
              <a:t>졸음 운전 </a:t>
            </a:r>
            <a:r>
              <a:rPr lang="en-US" altLang="ko-KR" sz="1400" dirty="0" smtClean="0">
                <a:latin typeface="+mj-ea"/>
                <a:ea typeface="+mj-ea"/>
              </a:rPr>
              <a:t>Dataset </a:t>
            </a:r>
            <a:r>
              <a:rPr lang="ko-KR" altLang="en-US" sz="1400" dirty="0" smtClean="0">
                <a:latin typeface="+mj-ea"/>
                <a:ea typeface="+mj-ea"/>
              </a:rPr>
              <a:t>개요 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   1)Feature : 11</a:t>
            </a:r>
            <a:r>
              <a:rPr lang="ko-KR" altLang="en-US" sz="1400" dirty="0" smtClean="0">
                <a:latin typeface="+mj-ea"/>
                <a:ea typeface="+mj-ea"/>
              </a:rPr>
              <a:t>개</a:t>
            </a:r>
            <a:endParaRPr lang="en-US" altLang="ko-KR" sz="1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2)Instance : 70</a:t>
            </a:r>
            <a:r>
              <a:rPr lang="ko-KR" altLang="en-US" sz="1400" dirty="0" smtClean="0">
                <a:latin typeface="+mj-ea"/>
                <a:ea typeface="+mj-ea"/>
              </a:rPr>
              <a:t>만개 </a:t>
            </a:r>
            <a:endParaRPr lang="en-US" altLang="ko-KR" sz="1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  3)Label : classification level 5 (</a:t>
            </a:r>
            <a:r>
              <a:rPr lang="ko-KR" altLang="en-US" sz="1400" dirty="0" smtClean="0">
                <a:latin typeface="+mj-ea"/>
                <a:ea typeface="+mj-ea"/>
              </a:rPr>
              <a:t>경고레벨에 따라 </a:t>
            </a:r>
            <a:r>
              <a:rPr lang="en-US" altLang="ko-KR" sz="1400" dirty="0" smtClean="0">
                <a:latin typeface="+mj-ea"/>
                <a:ea typeface="+mj-ea"/>
              </a:rPr>
              <a:t>1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5)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까지</a:t>
            </a:r>
            <a:endParaRPr lang="en-US" altLang="ko-KR" sz="14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  4)Dataset 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상세 </a:t>
            </a:r>
            <a:r>
              <a:rPr lang="en-US" altLang="ko-KR" sz="1400" dirty="0" smtClean="0">
                <a:latin typeface="+mj-ea"/>
                <a:ea typeface="+mj-ea"/>
              </a:rPr>
              <a:t> 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t="23786" r="33312" b="64878"/>
          <a:stretch/>
        </p:blipFill>
        <p:spPr bwMode="auto">
          <a:xfrm>
            <a:off x="522392" y="2606679"/>
            <a:ext cx="8003048" cy="7766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84488" y="3384590"/>
            <a:ext cx="52383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j-ea"/>
                <a:ea typeface="+mj-ea"/>
              </a:rPr>
              <a:t>4. Machin Learning </a:t>
            </a:r>
            <a:r>
              <a:rPr lang="ko-KR" altLang="en-US" sz="1400" dirty="0" smtClean="0">
                <a:latin typeface="+mj-ea"/>
                <a:ea typeface="+mj-ea"/>
              </a:rPr>
              <a:t>구현</a:t>
            </a:r>
            <a:endParaRPr lang="en-US" altLang="ko-KR" sz="14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2" t="51683" r="56457" b="31643"/>
          <a:stretch/>
        </p:blipFill>
        <p:spPr bwMode="auto">
          <a:xfrm>
            <a:off x="611560" y="3876703"/>
            <a:ext cx="2520280" cy="14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2644" y="5311368"/>
            <a:ext cx="4847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</a:rPr>
              <a:t>1) LSTM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</a:rPr>
              <a:t>   : LSTM Layer 1</a:t>
            </a:r>
            <a:r>
              <a:rPr lang="ko-KR" altLang="en-US" sz="1400" dirty="0" smtClean="0">
                <a:solidFill>
                  <a:prstClr val="black"/>
                </a:solidFill>
              </a:rPr>
              <a:t>개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: Window frame 100</a:t>
            </a:r>
            <a:r>
              <a:rPr lang="ko-KR" altLang="en-US" sz="1400" dirty="0" smtClean="0">
                <a:solidFill>
                  <a:prstClr val="black"/>
                </a:solidFill>
              </a:rPr>
              <a:t>개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: Input feature : 2</a:t>
            </a:r>
            <a:r>
              <a:rPr lang="ko-KR" altLang="en-US" sz="1400" dirty="0" smtClean="0">
                <a:solidFill>
                  <a:prstClr val="black"/>
                </a:solidFill>
              </a:rPr>
              <a:t>개 </a:t>
            </a:r>
            <a:r>
              <a:rPr lang="en-US" altLang="ko-KR" sz="1400" dirty="0" smtClean="0">
                <a:solidFill>
                  <a:prstClr val="black"/>
                </a:solidFill>
              </a:rPr>
              <a:t>(Steering Angle ,Steering Speed)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58737" r="11001" b="11283"/>
          <a:stretch/>
        </p:blipFill>
        <p:spPr bwMode="auto">
          <a:xfrm>
            <a:off x="3297065" y="3833751"/>
            <a:ext cx="5582668" cy="178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50394"/>
              </p:ext>
            </p:extLst>
          </p:nvPr>
        </p:nvGraphicFramePr>
        <p:xfrm>
          <a:off x="6444208" y="213164"/>
          <a:ext cx="60486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879"/>
                <a:gridCol w="549879"/>
                <a:gridCol w="549879"/>
                <a:gridCol w="549879"/>
                <a:gridCol w="549879"/>
                <a:gridCol w="549879"/>
                <a:gridCol w="549879"/>
                <a:gridCol w="549879"/>
                <a:gridCol w="549879"/>
                <a:gridCol w="549879"/>
                <a:gridCol w="5498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ref_time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WheelAng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WheelSpd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AccPedal2D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ACCPedal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AccSignl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DegOfDev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DeTorque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RevoPMin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SideAccl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SpeedCom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-532.35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-134.925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-535.5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-134.925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24.96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61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5688</TotalTime>
  <Words>772</Words>
  <Application>Microsoft Office PowerPoint</Application>
  <PresentationFormat>화면 슬라이드 쇼(4:3)</PresentationFormat>
  <Paragraphs>265</Paragraphs>
  <Slides>20</Slides>
  <Notes>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SHIM</dc:creator>
  <cp:lastModifiedBy>MoonSeongjoo</cp:lastModifiedBy>
  <cp:revision>645</cp:revision>
  <cp:lastPrinted>2016-12-15T00:39:11Z</cp:lastPrinted>
  <dcterms:created xsi:type="dcterms:W3CDTF">2014-12-02T10:59:05Z</dcterms:created>
  <dcterms:modified xsi:type="dcterms:W3CDTF">2017-05-04T09:08:08Z</dcterms:modified>
</cp:coreProperties>
</file>